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1" r:id="rId2"/>
    <p:sldMasterId id="2147483655" r:id="rId3"/>
  </p:sldMasterIdLst>
  <p:notesMasterIdLst>
    <p:notesMasterId r:id="rId48"/>
  </p:notesMasterIdLst>
  <p:sldIdLst>
    <p:sldId id="324" r:id="rId4"/>
    <p:sldId id="465" r:id="rId5"/>
    <p:sldId id="378" r:id="rId6"/>
    <p:sldId id="380" r:id="rId7"/>
    <p:sldId id="444" r:id="rId8"/>
    <p:sldId id="445" r:id="rId9"/>
    <p:sldId id="446" r:id="rId10"/>
    <p:sldId id="381" r:id="rId11"/>
    <p:sldId id="326" r:id="rId12"/>
    <p:sldId id="416" r:id="rId13"/>
    <p:sldId id="386" r:id="rId14"/>
    <p:sldId id="448" r:id="rId15"/>
    <p:sldId id="451" r:id="rId16"/>
    <p:sldId id="394" r:id="rId17"/>
    <p:sldId id="453" r:id="rId18"/>
    <p:sldId id="449" r:id="rId19"/>
    <p:sldId id="452" r:id="rId20"/>
    <p:sldId id="387" r:id="rId21"/>
    <p:sldId id="417" r:id="rId22"/>
    <p:sldId id="454" r:id="rId23"/>
    <p:sldId id="398" r:id="rId24"/>
    <p:sldId id="388" r:id="rId25"/>
    <p:sldId id="456" r:id="rId26"/>
    <p:sldId id="400" r:id="rId27"/>
    <p:sldId id="415" r:id="rId28"/>
    <p:sldId id="390" r:id="rId29"/>
    <p:sldId id="391" r:id="rId30"/>
    <p:sldId id="457" r:id="rId31"/>
    <p:sldId id="418" r:id="rId32"/>
    <p:sldId id="466" r:id="rId33"/>
    <p:sldId id="408" r:id="rId34"/>
    <p:sldId id="468" r:id="rId35"/>
    <p:sldId id="467" r:id="rId36"/>
    <p:sldId id="469" r:id="rId37"/>
    <p:sldId id="470" r:id="rId38"/>
    <p:sldId id="471" r:id="rId39"/>
    <p:sldId id="472" r:id="rId40"/>
    <p:sldId id="473" r:id="rId41"/>
    <p:sldId id="474" r:id="rId42"/>
    <p:sldId id="463" r:id="rId43"/>
    <p:sldId id="419" r:id="rId44"/>
    <p:sldId id="410" r:id="rId45"/>
    <p:sldId id="406" r:id="rId46"/>
    <p:sldId id="333" r:id="rId47"/>
  </p:sldIdLst>
  <p:sldSz cx="24384000" cy="13716000"/>
  <p:notesSz cx="6858000" cy="9144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4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5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BH" initials="K" lastIdx="15" clrIdx="0"/>
  <p:cmAuthor id="1" name="Tom Shannon" initials="TS" lastIdx="11" clrIdx="1"/>
  <p:cmAuthor id="2" name="tesrt" initials="t" lastIdx="1" clrIdx="2">
    <p:extLst>
      <p:ext uri="{19B8F6BF-5375-455C-9EA6-DF929625EA0E}">
        <p15:presenceInfo xmlns:p15="http://schemas.microsoft.com/office/powerpoint/2012/main" userId="tesr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67" autoAdjust="0"/>
    <p:restoredTop sz="73380" autoAdjust="0"/>
  </p:normalViewPr>
  <p:slideViewPr>
    <p:cSldViewPr snapToGrid="0">
      <p:cViewPr>
        <p:scale>
          <a:sx n="50" d="100"/>
          <a:sy n="50" d="100"/>
        </p:scale>
        <p:origin x="696" y="36"/>
      </p:cViewPr>
      <p:guideLst>
        <p:guide orient="horz" pos="4320"/>
        <p:guide pos="764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-3120" y="-86"/>
      </p:cViewPr>
      <p:guideLst>
        <p:guide orient="horz" pos="2880"/>
        <p:guide pos="215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E42BC-8A47-448F-A68A-F4ACF20E9984}" type="datetimeFigureOut">
              <a:rPr lang="en-US" smtClean="0"/>
              <a:t>2/9/2022</a:t>
            </a:fld>
            <a:endParaRPr 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F17BB9-9CDD-491A-BF82-5D6AFE00870E}" type="slidenum">
              <a:rPr lang="en-US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81512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mtClean="0"/>
              <a:t>1</a:t>
            </a: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332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先讲目的，如何达到目的。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273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万事开头难， 也不能乱起，不能</a:t>
            </a:r>
            <a:r>
              <a:rPr lang="en-US" altLang="zh-CN" dirty="0"/>
              <a:t>666</a:t>
            </a:r>
            <a:r>
              <a:rPr lang="zh-CN" altLang="en-US" dirty="0"/>
              <a:t>啥的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讲一下 </a:t>
            </a:r>
            <a:r>
              <a:rPr lang="en-US" altLang="zh-CN" dirty="0" err="1"/>
              <a:t>WinMain</a:t>
            </a:r>
            <a:r>
              <a:rPr lang="zh-CN" altLang="en-US" dirty="0"/>
              <a:t>和 </a:t>
            </a:r>
            <a:r>
              <a:rPr lang="en-US" altLang="zh-CN" dirty="0"/>
              <a:t>Main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332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b="1" dirty="0"/>
              <a:t>加载模型跟 创建场景对象 是有因果 关系的</a:t>
            </a:r>
            <a:endParaRPr lang="en-US" altLang="zh-CN" b="1" dirty="0"/>
          </a:p>
          <a:p>
            <a:endParaRPr lang="en-US" altLang="zh-CN" dirty="0"/>
          </a:p>
          <a:p>
            <a:r>
              <a:rPr lang="zh-CN" altLang="en-US" dirty="0"/>
              <a:t>针对每个模块每个里面的都要说一下</a:t>
            </a:r>
            <a:endParaRPr lang="en-US" altLang="zh-CN" dirty="0"/>
          </a:p>
          <a:p>
            <a:r>
              <a:rPr lang="en-US" altLang="zh-CN" dirty="0"/>
              <a:t> </a:t>
            </a:r>
          </a:p>
          <a:p>
            <a:r>
              <a:rPr lang="zh-CN" altLang="en-US" dirty="0"/>
              <a:t>同事要尽量对照下 目标的图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aseline="0" dirty="0"/>
              <a:t>加载的模型不要放到 </a:t>
            </a:r>
            <a:r>
              <a:rPr lang="en-US" altLang="zh-CN" baseline="0" dirty="0"/>
              <a:t>Engine</a:t>
            </a:r>
            <a:r>
              <a:rPr lang="zh-CN" altLang="en-US" baseline="0" dirty="0"/>
              <a:t>里存， 需要创建场景管理</a:t>
            </a:r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045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把上节课的代码先用上，封装一下</a:t>
            </a:r>
          </a:p>
          <a:p>
            <a:endParaRPr lang="zh-CN" altLang="en-US" dirty="0"/>
          </a:p>
          <a:p>
            <a:r>
              <a:rPr lang="zh-CN" altLang="en-US" dirty="0"/>
              <a:t>这几步放在一起，可以叫做初始化</a:t>
            </a:r>
          </a:p>
          <a:p>
            <a:pPr marL="0" marR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值得一提：加载模型这一步 暂时放到初始化里，但是通常不放到这里</a:t>
            </a:r>
            <a:endParaRPr lang="en-US" altLang="zh-CN" dirty="0"/>
          </a:p>
          <a:p>
            <a:pPr marL="0" marR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最后再 归纳下 这部分的内容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8861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虚幻的入口初始化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1844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目前有了初始化， 那么下一步 再干什么？  可以开始画了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690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这一页 还没到 讲循环的地方</a:t>
            </a:r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下一步，绘制模型</a:t>
            </a:r>
          </a:p>
          <a:p>
            <a:endParaRPr lang="en-US" altLang="zh-CN" dirty="0"/>
          </a:p>
          <a:p>
            <a:r>
              <a:rPr lang="zh-CN" altLang="en-US" dirty="0"/>
              <a:t>初始化里 已经把 所有的模型这些 都放到场景里了，现在就可以取模型数据了</a:t>
            </a:r>
          </a:p>
          <a:p>
            <a:r>
              <a:rPr lang="zh-CN" altLang="en-US" dirty="0"/>
              <a:t>咋绘制？上节课讲的东西可以用上了，</a:t>
            </a:r>
            <a:r>
              <a:rPr lang="en-US" altLang="zh-CN" dirty="0"/>
              <a:t>VB,IB</a:t>
            </a:r>
            <a:r>
              <a:rPr lang="zh-CN" altLang="en-US" dirty="0"/>
              <a:t>，</a:t>
            </a:r>
            <a:r>
              <a:rPr lang="en-US" altLang="zh-CN" dirty="0"/>
              <a:t>Shader</a:t>
            </a:r>
            <a:r>
              <a:rPr lang="zh-CN" altLang="en-US" dirty="0"/>
              <a:t>，</a:t>
            </a:r>
            <a:r>
              <a:rPr lang="en-US" altLang="zh-CN" dirty="0"/>
              <a:t>pipeline</a:t>
            </a:r>
            <a:r>
              <a:rPr lang="zh-CN" altLang="en-US" dirty="0"/>
              <a:t>等等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但是 这样是不对的，  因为是一个持续的过程， 从这里延伸出 游戏循环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8291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解释 </a:t>
            </a:r>
            <a:r>
              <a:rPr lang="en-US" altLang="zh-CN" dirty="0" err="1"/>
              <a:t>IsRunning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强调 游戏循环的重要性</a:t>
            </a:r>
            <a:r>
              <a:rPr lang="en-US" altLang="zh-CN" dirty="0"/>
              <a:t>,  60fps</a:t>
            </a:r>
            <a:r>
              <a:rPr lang="zh-CN" altLang="en-US" dirty="0"/>
              <a:t>每帧都会执行一遍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586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展开循环里的内容， 用 和平精英 举个例子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阐述 放到外面行不行</a:t>
            </a:r>
            <a:endParaRPr lang="en-US" altLang="zh-CN" dirty="0"/>
          </a:p>
          <a:p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8022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简单阐述一下 </a:t>
            </a:r>
            <a:r>
              <a:rPr lang="en-US" altLang="zh-CN" dirty="0"/>
              <a:t>Windows</a:t>
            </a:r>
            <a:r>
              <a:rPr lang="zh-CN" altLang="en-US" dirty="0"/>
              <a:t>的消息机制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解释一下 </a:t>
            </a:r>
            <a:r>
              <a:rPr lang="en-US" altLang="zh-CN" dirty="0"/>
              <a:t>WM_QUIT  WM_PAINT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展示一下，每帧发送</a:t>
            </a:r>
            <a:r>
              <a:rPr lang="en-US" altLang="zh-CN" dirty="0"/>
              <a:t> WM_PAINT </a:t>
            </a:r>
            <a:r>
              <a:rPr lang="zh-CN" altLang="en-US" dirty="0"/>
              <a:t>消息</a:t>
            </a:r>
          </a:p>
          <a:p>
            <a:r>
              <a:rPr lang="zh-CN" altLang="en-US" dirty="0"/>
              <a:t>展示一下，新建的</a:t>
            </a:r>
            <a:r>
              <a:rPr lang="en-US" altLang="zh-CN" dirty="0"/>
              <a:t>window app</a:t>
            </a:r>
            <a:r>
              <a:rPr lang="zh-CN" altLang="en-US" dirty="0"/>
              <a:t>，不是每帧发送</a:t>
            </a:r>
            <a:r>
              <a:rPr lang="en-US" altLang="zh-CN" dirty="0"/>
              <a:t>WM_PAINT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BeginPaint</a:t>
            </a:r>
            <a:r>
              <a:rPr lang="en-US" altLang="zh-CN" baseline="0" dirty="0"/>
              <a:t>()   </a:t>
            </a:r>
            <a:r>
              <a:rPr lang="en-US" altLang="zh-CN" baseline="0" dirty="0" err="1"/>
              <a:t>EndPaint</a:t>
            </a:r>
            <a:r>
              <a:rPr lang="en-US" altLang="zh-CN" baseline="0" dirty="0"/>
              <a:t>() </a:t>
            </a:r>
            <a:r>
              <a:rPr lang="zh-CN" altLang="en-US" baseline="0" dirty="0"/>
              <a:t>调用了之后相当于 </a:t>
            </a:r>
            <a:r>
              <a:rPr lang="en-US" altLang="zh-CN" baseline="0" dirty="0"/>
              <a:t>windows</a:t>
            </a:r>
            <a:r>
              <a:rPr lang="zh-CN" altLang="en-US" baseline="0" dirty="0"/>
              <a:t>就认为 </a:t>
            </a:r>
            <a:r>
              <a:rPr lang="en-US" altLang="zh-CN" baseline="0" dirty="0"/>
              <a:t>WM_PAINT</a:t>
            </a:r>
            <a:r>
              <a:rPr lang="zh-CN" altLang="en-US" baseline="0" dirty="0"/>
              <a:t>的消息已经处理掉了</a:t>
            </a:r>
            <a:endParaRPr lang="en-US" altLang="zh-CN" baseline="0" dirty="0"/>
          </a:p>
          <a:p>
            <a:r>
              <a:rPr lang="en-US" altLang="zh-CN" baseline="0" dirty="0"/>
              <a:t>Windows</a:t>
            </a:r>
            <a:r>
              <a:rPr lang="zh-CN" altLang="en-US" baseline="0" dirty="0"/>
              <a:t>是 按需刷新的， 在需要的时候绘制</a:t>
            </a:r>
            <a:endParaRPr lang="en-US" altLang="zh-CN" baseline="0" dirty="0"/>
          </a:p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287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en-US" altLang="zh-CN" baseline="0" dirty="0"/>
              <a:t>  </a:t>
            </a:r>
            <a:r>
              <a:rPr lang="zh-CN" altLang="en-US" baseline="0" dirty="0"/>
              <a:t>简单回顾 前置课程内容： 数学变换， </a:t>
            </a:r>
            <a:r>
              <a:rPr lang="en-US" altLang="zh-CN" baseline="0" dirty="0"/>
              <a:t>dx12,  </a:t>
            </a:r>
            <a:r>
              <a:rPr lang="zh-CN" altLang="en-US" baseline="0" dirty="0"/>
              <a:t>三角形绘制</a:t>
            </a:r>
            <a:endParaRPr lang="en-US" altLang="zh-CN" baseline="0" dirty="0"/>
          </a:p>
          <a:p>
            <a:r>
              <a:rPr lang="en-US" altLang="zh-CN" dirty="0"/>
              <a:t>2.  </a:t>
            </a:r>
            <a:r>
              <a:rPr lang="zh-CN" altLang="en-US" dirty="0"/>
              <a:t>上节课内容 是否是引擎？  显然不是，确定通过这节课，可以 达到什么</a:t>
            </a:r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17BB9-9CDD-491A-BF82-5D6AFE0087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055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上面的循环是基于消息的，但是不好</a:t>
            </a:r>
            <a:endParaRPr lang="en-US" altLang="zh-CN" dirty="0"/>
          </a:p>
          <a:p>
            <a:r>
              <a:rPr lang="en-US" altLang="zh-CN" baseline="0" dirty="0"/>
              <a:t>1. </a:t>
            </a:r>
            <a:r>
              <a:rPr lang="zh-CN" altLang="en-US" baseline="0" dirty="0"/>
              <a:t>消息派发的， 消息太多，堆栈不明晰</a:t>
            </a:r>
            <a:endParaRPr lang="en-US" altLang="zh-CN" baseline="0" dirty="0"/>
          </a:p>
          <a:p>
            <a:r>
              <a:rPr lang="en-US" altLang="zh-CN" baseline="0" dirty="0"/>
              <a:t>2. </a:t>
            </a:r>
            <a:r>
              <a:rPr lang="zh-CN" altLang="en-US" baseline="0" dirty="0"/>
              <a:t>不好控制</a:t>
            </a:r>
            <a:endParaRPr lang="en-US" altLang="zh-CN" baseline="0" dirty="0"/>
          </a:p>
          <a:p>
            <a:r>
              <a:rPr lang="en-US" altLang="zh-CN" baseline="0" dirty="0"/>
              <a:t>3. </a:t>
            </a:r>
            <a:r>
              <a:rPr lang="zh-CN" altLang="en-US" baseline="0" dirty="0"/>
              <a:t>从宏观上讲，循环依赖了消息，没有消息循环就不存在了，这个是不太对的，我们的消息在这里只是为了获得输入用的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方便控制， </a:t>
            </a:r>
            <a:r>
              <a:rPr lang="en-US" altLang="zh-CN" dirty="0"/>
              <a:t>Run</a:t>
            </a:r>
            <a:r>
              <a:rPr lang="zh-CN" altLang="en-US" dirty="0"/>
              <a:t>里 </a:t>
            </a:r>
            <a:r>
              <a:rPr lang="en-US" altLang="zh-CN" dirty="0"/>
              <a:t>while</a:t>
            </a:r>
            <a:r>
              <a:rPr lang="zh-CN" altLang="en-US" dirty="0"/>
              <a:t>的主要目的 是要获得输入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9201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这块问一下 看知不知道 回调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有一家旅馆提供叫醒服务，但是要求旅客自己决定叫醒的方法。可以是打客房电话，也可以是派服务员去敲门，睡得死怕耽误事的，还可以要求往自己头上浇盆水。这里，“叫醒”这个行为是旅馆提供的，相当于库函数，但是叫醒的方式是由旅客决定并告诉旅馆的，也就是回调函数。而旅客告诉旅馆怎么叫醒自己的动作，也就是把回调函数传入库函数的动作，称为</a:t>
            </a:r>
            <a:r>
              <a:rPr lang="zh-CN" altLang="en-US" b="0" dirty="0"/>
              <a:t>注册回调函数</a:t>
            </a:r>
          </a:p>
          <a:p>
            <a:endParaRPr lang="en-US" altLang="zh-CN" dirty="0"/>
          </a:p>
          <a:p>
            <a:r>
              <a:rPr lang="zh-CN" altLang="en-US" dirty="0"/>
              <a:t>场景有</a:t>
            </a:r>
            <a:r>
              <a:rPr lang="en-US" altLang="zh-CN" dirty="0"/>
              <a:t>1w</a:t>
            </a:r>
            <a:r>
              <a:rPr lang="zh-CN" altLang="en-US" dirty="0"/>
              <a:t>个人 ， 但是未必都在动， 这个时候需要加以控制， 只</a:t>
            </a:r>
            <a:r>
              <a:rPr lang="en-US" altLang="zh-CN" dirty="0"/>
              <a:t>tick</a:t>
            </a:r>
            <a:r>
              <a:rPr lang="zh-CN" altLang="en-US" dirty="0"/>
              <a:t>需要 </a:t>
            </a:r>
            <a:r>
              <a:rPr lang="en-US" altLang="zh-CN" dirty="0"/>
              <a:t>tick</a:t>
            </a:r>
            <a:r>
              <a:rPr lang="zh-CN" altLang="en-US" dirty="0"/>
              <a:t>的 对象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2707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注意 我们这里说 循环， </a:t>
            </a:r>
            <a:r>
              <a:rPr lang="en-US" altLang="zh-CN" dirty="0"/>
              <a:t>Update, Tick </a:t>
            </a:r>
            <a:r>
              <a:rPr lang="zh-CN" altLang="en-US"/>
              <a:t>都是一个东西。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5768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4623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需要提一下 这是一个 简单的流程， 实际的流程 更复杂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需要说一下 这部分的 主要内容 就是 </a:t>
            </a:r>
            <a:r>
              <a:rPr lang="en-US" altLang="zh-CN" dirty="0" err="1"/>
              <a:t>BasePass</a:t>
            </a:r>
            <a:r>
              <a:rPr lang="zh-CN" altLang="en-US" dirty="0"/>
              <a:t>这一部分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9853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1537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RenderTarget</a:t>
            </a:r>
            <a:r>
              <a:rPr lang="en-US" altLang="zh-CN" baseline="0" dirty="0"/>
              <a:t>: 3d</a:t>
            </a:r>
            <a:r>
              <a:rPr lang="zh-CN" altLang="en-US" baseline="0" dirty="0"/>
              <a:t>渲染到的一个中间存储缓冲区，可被操控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Translucency</a:t>
            </a:r>
            <a:r>
              <a:rPr lang="en-US" altLang="zh-CN" baseline="0" dirty="0"/>
              <a:t>:</a:t>
            </a:r>
            <a:r>
              <a:rPr lang="en-US" altLang="zh-CN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 sz="24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trænsˈlusənsi</a:t>
            </a:r>
            <a:r>
              <a:rPr lang="en-US" altLang="zh-CN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8725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先提一下 前置的这些流程，再提终止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释放内容， 清理场景的</a:t>
            </a:r>
            <a:r>
              <a:rPr lang="en-US" altLang="zh-CN" dirty="0"/>
              <a:t>Actor</a:t>
            </a:r>
            <a:r>
              <a:rPr lang="zh-CN" altLang="en-US" dirty="0"/>
              <a:t>对象， 释放</a:t>
            </a:r>
            <a:r>
              <a:rPr lang="en-US" altLang="zh-CN" dirty="0"/>
              <a:t>dx12</a:t>
            </a:r>
            <a:r>
              <a:rPr lang="zh-CN" altLang="en-US" dirty="0"/>
              <a:t>创建的资源等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9966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0269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1. </a:t>
            </a:r>
            <a:r>
              <a:rPr lang="zh-CN" altLang="en-US" dirty="0"/>
              <a:t>总结下流程</a:t>
            </a:r>
            <a:endParaRPr lang="en-US" altLang="zh-CN" dirty="0"/>
          </a:p>
          <a:p>
            <a:r>
              <a:rPr lang="en-US" dirty="0"/>
              <a:t>2. </a:t>
            </a:r>
            <a:r>
              <a:rPr lang="zh-CN" altLang="en-US" dirty="0"/>
              <a:t>跟</a:t>
            </a:r>
            <a:r>
              <a:rPr lang="en-US" altLang="zh-CN" dirty="0"/>
              <a:t>App</a:t>
            </a:r>
            <a:r>
              <a:rPr lang="zh-CN" altLang="en-US" dirty="0"/>
              <a:t>对比下， 比如微信。  可以提问， 对比一下。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t>29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396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先讲课程内容：  强调框架，并不是引擎的全部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再讲课程 内容： 框架的概念， 主循环的内部简单实现， 多线程示例串讲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看一下作业：带着作业的目的 来串讲下面的内容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7882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这里需要预告一下， 下面部分有难度，但是重点在上一部分，作业也是上衣部分，下一部分学有余力 但也要集中注意力</a:t>
            </a:r>
            <a:endParaRPr lang="en-US" altLang="zh-CN" b="1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1. </a:t>
            </a:r>
            <a:r>
              <a:rPr lang="zh-CN" altLang="en-US" dirty="0" smtClean="0"/>
              <a:t>在 展开成一帧一帧这里 </a:t>
            </a:r>
            <a:r>
              <a:rPr lang="zh-CN" altLang="en-US" baseline="0" dirty="0" smtClean="0"/>
              <a:t> 停一下， 跟大家看看这里的问题</a:t>
            </a:r>
            <a:endParaRPr lang="en-US" altLang="zh-CN" baseline="0" dirty="0" smtClean="0"/>
          </a:p>
          <a:p>
            <a:r>
              <a:rPr lang="en-US" altLang="zh-CN" dirty="0" smtClean="0"/>
              <a:t>     a. 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Game</a:t>
            </a:r>
            <a:r>
              <a:rPr lang="zh-CN" altLang="en-US" baseline="0" dirty="0" smtClean="0"/>
              <a:t>逻辑跟 </a:t>
            </a:r>
            <a:r>
              <a:rPr lang="en-US" altLang="zh-CN" baseline="0" dirty="0" smtClean="0"/>
              <a:t>Render</a:t>
            </a:r>
            <a:r>
              <a:rPr lang="zh-CN" altLang="en-US" baseline="0" dirty="0" smtClean="0"/>
              <a:t>绘制功能比较独立，本身一帧当中没有特别强的依赖关系，比如当前的</a:t>
            </a:r>
            <a:r>
              <a:rPr lang="en-US" altLang="zh-CN" baseline="0" dirty="0" smtClean="0"/>
              <a:t>Game</a:t>
            </a:r>
            <a:r>
              <a:rPr lang="zh-CN" altLang="en-US" baseline="0" dirty="0" smtClean="0"/>
              <a:t>就算晚一会画也没事</a:t>
            </a:r>
            <a:endParaRPr lang="en-US" altLang="zh-CN" baseline="0" dirty="0" smtClean="0"/>
          </a:p>
          <a:p>
            <a:r>
              <a:rPr lang="en-US" altLang="zh-CN" baseline="0" dirty="0" smtClean="0"/>
              <a:t>     b.  Render </a:t>
            </a:r>
            <a:r>
              <a:rPr lang="zh-CN" altLang="en-US" baseline="0" dirty="0" smtClean="0"/>
              <a:t>本质 其实是在调用绘制</a:t>
            </a:r>
            <a:r>
              <a:rPr lang="en-US" altLang="zh-CN" baseline="0" dirty="0" err="1" smtClean="0"/>
              <a:t>api</a:t>
            </a:r>
            <a:r>
              <a:rPr lang="zh-CN" altLang="en-US" baseline="0" dirty="0" smtClean="0"/>
              <a:t>跟显卡打交道， 这个本身比较耗时， 此时 </a:t>
            </a:r>
            <a:r>
              <a:rPr lang="en-US" altLang="zh-CN" baseline="0" dirty="0" smtClean="0"/>
              <a:t>Game</a:t>
            </a:r>
            <a:r>
              <a:rPr lang="zh-CN" altLang="en-US" baseline="0" dirty="0" smtClean="0"/>
              <a:t>只能等着，浪费了 </a:t>
            </a:r>
            <a:r>
              <a:rPr lang="en-US" altLang="zh-CN" baseline="0" dirty="0" smtClean="0"/>
              <a:t>CPU</a:t>
            </a:r>
            <a:r>
              <a:rPr lang="zh-CN" altLang="en-US" baseline="0" dirty="0" smtClean="0"/>
              <a:t>的资源， 而且图形</a:t>
            </a:r>
            <a:r>
              <a:rPr lang="en-US" altLang="zh-CN" baseline="0" dirty="0" smtClean="0"/>
              <a:t>API</a:t>
            </a:r>
            <a:r>
              <a:rPr lang="zh-CN" altLang="en-US" baseline="0" dirty="0" smtClean="0"/>
              <a:t>的调用会带来卡顿，游戏运行不流畅。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2.  </a:t>
            </a:r>
            <a:r>
              <a:rPr lang="zh-CN" altLang="en-US" baseline="0" dirty="0" smtClean="0"/>
              <a:t>在 </a:t>
            </a:r>
            <a:r>
              <a:rPr lang="en-US" altLang="zh-CN" baseline="0" dirty="0" smtClean="0"/>
              <a:t>Render</a:t>
            </a:r>
            <a:r>
              <a:rPr lang="zh-CN" altLang="en-US" baseline="0" dirty="0" smtClean="0"/>
              <a:t>放到 另一个线程这里 阐述一下 跟上面对比的区别， 说明刚才的问题 在多线程的情况下就没有了</a:t>
            </a:r>
            <a:endParaRPr lang="en-US" altLang="zh-CN" baseline="0" dirty="0" smtClean="0"/>
          </a:p>
          <a:p>
            <a:r>
              <a:rPr lang="en-US" altLang="zh-CN" b="0" baseline="0" dirty="0" smtClean="0">
                <a:solidFill>
                  <a:schemeClr val="tx1"/>
                </a:solidFill>
                <a:latin typeface="+mn-lt"/>
                <a:ea typeface="+mn-ea"/>
                <a:sym typeface="Helvetica Light"/>
              </a:rPr>
              <a:t>    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提高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CPU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利用率，减轻图形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API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调用带来的卡顿，使游戏运行更流畅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3.  </a:t>
            </a:r>
            <a:r>
              <a:rPr lang="zh-CN" altLang="en-US" baseline="0" dirty="0" smtClean="0"/>
              <a:t>然后 再展开  第三主线程 和渲染线程部分， 来跟大家说明 怎么实现一个  渲染线程。</a:t>
            </a:r>
            <a:endParaRPr lang="en-US" altLang="zh-CN" baseline="0" dirty="0" smtClean="0"/>
          </a:p>
          <a:p>
            <a:r>
              <a:rPr lang="en-US" altLang="zh-CN" baseline="0" dirty="0" smtClean="0"/>
              <a:t>   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7399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en-US" alt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  <a:p>
            <a:pPr lvl="0">
              <a:buSzPct val="25000"/>
            </a:pPr>
            <a:r>
              <a:rPr lang="en-US" altLang="zh-CN" sz="2800" b="1" kern="0" dirty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1.</a:t>
            </a:r>
            <a:r>
              <a:rPr lang="zh-CN" altLang="en-US" sz="2800" b="1" kern="0" dirty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承上启下  因果不够强 （多线程好处提到前面）</a:t>
            </a:r>
            <a:endParaRPr lang="en-US" altLang="zh-CN" sz="2800" b="1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  <a:p>
            <a:pPr lvl="0">
              <a:buSzPct val="25000"/>
            </a:pPr>
            <a:endParaRPr lang="zh-CN" sz="2800" b="1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31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7985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第一部分的单线程我们又常叫主线程，</a:t>
            </a:r>
            <a:r>
              <a:rPr lang="en-US" altLang="zh-CN" dirty="0" smtClean="0"/>
              <a:t>Game</a:t>
            </a:r>
            <a:r>
              <a:rPr lang="zh-CN" altLang="en-US" dirty="0" smtClean="0"/>
              <a:t>循环和</a:t>
            </a:r>
            <a:r>
              <a:rPr lang="en-US" altLang="zh-CN" dirty="0" smtClean="0"/>
              <a:t>Render</a:t>
            </a:r>
            <a:r>
              <a:rPr lang="zh-CN" altLang="en-US" dirty="0" smtClean="0"/>
              <a:t>循环都是跑在主线程里的。</a:t>
            </a:r>
            <a:endParaRPr lang="en-US" altLang="zh-CN" dirty="0" smtClean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再延申到 </a:t>
            </a:r>
            <a:r>
              <a:rPr lang="en-US" altLang="zh-CN" dirty="0" smtClean="0"/>
              <a:t>Game</a:t>
            </a:r>
            <a:r>
              <a:rPr lang="zh-CN" altLang="en-US" dirty="0" smtClean="0"/>
              <a:t>线程和</a:t>
            </a:r>
            <a:r>
              <a:rPr lang="en-US" altLang="zh-CN" dirty="0" smtClean="0"/>
              <a:t>Render</a:t>
            </a:r>
            <a:r>
              <a:rPr lang="zh-CN" altLang="en-US" dirty="0" smtClean="0"/>
              <a:t>线程  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因为现在已经有一个 主线程了，所以只需要创建一个 渲染线程就可以了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2887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总感觉缺了点啥：</a:t>
            </a:r>
            <a:endParaRPr lang="en-US" altLang="zh-CN" dirty="0" smtClean="0"/>
          </a:p>
          <a:p>
            <a:r>
              <a:rPr lang="en-US" altLang="zh-CN" dirty="0" smtClean="0"/>
              <a:t>1. </a:t>
            </a:r>
            <a:r>
              <a:rPr lang="zh-CN" altLang="en-US" dirty="0" smtClean="0"/>
              <a:t>知道要也要有初始化，可是要初始化一些啥？</a:t>
            </a:r>
            <a:endParaRPr lang="en-US" altLang="zh-CN" dirty="0" smtClean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哪些逻辑 才是应该 放到 </a:t>
            </a:r>
            <a:r>
              <a:rPr lang="en-US" altLang="zh-CN" dirty="0" smtClean="0"/>
              <a:t>Render</a:t>
            </a:r>
            <a:r>
              <a:rPr lang="zh-CN" altLang="en-US" dirty="0" smtClean="0"/>
              <a:t>线程里呢？</a:t>
            </a:r>
            <a:endParaRPr lang="en-US" altLang="zh-CN" dirty="0" smtClean="0"/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前一章节讲了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RenderTick</a:t>
            </a:r>
            <a:r>
              <a:rPr lang="zh-CN" altLang="en-US" baseline="0" dirty="0" smtClean="0"/>
              <a:t>会用到 </a:t>
            </a:r>
            <a:r>
              <a:rPr lang="en-US" altLang="zh-CN" baseline="0" dirty="0" err="1" smtClean="0"/>
              <a:t>GameTick</a:t>
            </a:r>
            <a:r>
              <a:rPr lang="zh-CN" altLang="en-US" baseline="0" dirty="0" smtClean="0"/>
              <a:t>里的数据， 那么这些数据怎么传到</a:t>
            </a:r>
            <a:r>
              <a:rPr lang="en-US" altLang="zh-CN" baseline="0" dirty="0" err="1" smtClean="0"/>
              <a:t>RenderTick</a:t>
            </a:r>
            <a:r>
              <a:rPr lang="zh-CN" altLang="en-US" baseline="0" dirty="0" smtClean="0"/>
              <a:t>中？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带着这些问题， 我们下面一点一点把 右边的图 补充完整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7750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自行回顾概念部分  要跟同学们有互动，交流，但不对其中的概念做系统的讲解，属于预习或课下自行掌握部分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互斥锁 资源竞争， 如果有提问可以举个打印机的例子</a:t>
            </a:r>
            <a:endParaRPr lang="en-US" altLang="zh-CN" dirty="0" smtClean="0"/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wait(lock, </a:t>
            </a: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bStopWaiting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 &lt;-&gt; while(!</a:t>
            </a: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bStopWaiting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 { wait(lock) }</a:t>
            </a: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可线程间可以通过共享的整形进行同步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信号量</a:t>
            </a:r>
            <a:r>
              <a:rPr lang="en-US" altLang="zh-CN" dirty="0" smtClean="0"/>
              <a:t>/</a:t>
            </a:r>
            <a:r>
              <a:rPr lang="zh-CN" altLang="en-US" dirty="0" smtClean="0"/>
              <a:t>条件变量：</a:t>
            </a:r>
            <a:r>
              <a:rPr lang="zh-CN" altLang="en-US" b="0" i="0" dirty="0" smtClean="0">
                <a:solidFill>
                  <a:srgbClr val="121212"/>
                </a:solidFill>
                <a:effectLst/>
                <a:latin typeface="-apple-system"/>
              </a:rPr>
              <a:t>与互斥锁不同，条件变量是用来等待而不是用来上锁的。条件变量用来自动阻塞一个线程，直 到某特殊情况发生为止。通常条件变量和互斥锁同时使用。 </a:t>
            </a:r>
            <a:r>
              <a:rPr lang="en-US" altLang="zh-CN" b="0" i="0" dirty="0" smtClean="0">
                <a:solidFill>
                  <a:srgbClr val="121212"/>
                </a:solidFill>
                <a:effectLst/>
                <a:latin typeface="-apple-system"/>
              </a:rPr>
              <a:t>False </a:t>
            </a:r>
            <a:r>
              <a:rPr lang="zh-CN" altLang="en-US" b="0" i="0" dirty="0" smtClean="0">
                <a:solidFill>
                  <a:srgbClr val="121212"/>
                </a:solidFill>
                <a:effectLst/>
                <a:latin typeface="-apple-system"/>
              </a:rPr>
              <a:t>一直等待。</a:t>
            </a:r>
            <a:endParaRPr lang="en-US" altLang="zh-CN" b="0" i="0" dirty="0" smtClean="0">
              <a:solidFill>
                <a:srgbClr val="121212"/>
              </a:solidFill>
              <a:effectLst/>
              <a:latin typeface="-apple-system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 smtClean="0">
              <a:solidFill>
                <a:srgbClr val="121212"/>
              </a:solidFill>
              <a:effectLst/>
              <a:latin typeface="-apple-system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 smtClean="0">
                <a:solidFill>
                  <a:srgbClr val="121212"/>
                </a:solidFill>
                <a:effectLst/>
                <a:latin typeface="-apple-system"/>
              </a:rPr>
              <a:t>2. </a:t>
            </a:r>
            <a:r>
              <a:rPr lang="zh-CN" altLang="en-US" b="0" i="0" dirty="0" smtClean="0">
                <a:solidFill>
                  <a:srgbClr val="121212"/>
                </a:solidFill>
                <a:effectLst/>
                <a:latin typeface="-apple-system"/>
              </a:rPr>
              <a:t>这需要大概讲讲 </a:t>
            </a:r>
            <a:r>
              <a:rPr lang="en-US" altLang="zh-CN" b="0" i="0" dirty="0" err="1" smtClean="0">
                <a:solidFill>
                  <a:srgbClr val="121212"/>
                </a:solidFill>
                <a:effectLst/>
                <a:latin typeface="-apple-system"/>
              </a:rPr>
              <a:t>CreateRenderThread</a:t>
            </a:r>
            <a:r>
              <a:rPr lang="zh-CN" altLang="en-US" b="0" i="0" dirty="0" smtClean="0">
                <a:solidFill>
                  <a:srgbClr val="121212"/>
                </a:solidFill>
                <a:effectLst/>
                <a:latin typeface="-apple-system"/>
              </a:rPr>
              <a:t>为啥放到最前面</a:t>
            </a:r>
            <a:endParaRPr lang="en-US" altLang="zh-CN" dirty="0" smtClean="0"/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362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1.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针对着 上一张这个图 来阐述， 绿色的 部分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7702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-45720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好像有点不对</a:t>
            </a:r>
            <a:r>
              <a:rPr lang="zh-CN" altLang="en-US" b="1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这里需要改一下，明确哪里不对，增加线索</a:t>
            </a:r>
            <a:endParaRPr lang="en-US" altLang="zh-CN" b="1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457200" marR="0" lvl="1" indent="-45720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b="1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LoadStaticMesh</a:t>
            </a: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直接放在渲染行不行？ 其实 不行  加载 逻辑 大部分是在 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线程做的</a:t>
            </a:r>
            <a:endParaRPr lang="en-US" altLang="zh-CN" b="1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457200" marR="0" lvl="1" indent="-45720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主要是为了创建显存对象  磁盘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-》</a:t>
            </a: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内存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-》</a:t>
            </a: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显存资源</a:t>
            </a:r>
            <a:endParaRPr lang="en-US" altLang="zh-CN" b="1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1.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好像漏了不太对？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en-US" altLang="zh-CN" b="0" baseline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LoadStaticMeshes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在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线程做了， 可是绘制是在渲染线程，直接拿来用行不行？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同一份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 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线程和渲染线程会用， 那谁先用谁后用？ 怎么办？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互动一下， 粗暴点， 谁用的时候 加个锁呗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但是不好 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a.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循环中数据变化很快，频繁加锁解锁影响效率， 而且系统设计的会比较复杂，未来引擎的模块越多，设计会越难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                 b.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因为渲染对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数据是有依赖关系的，如果加锁等待的化， 其实跟 单线程的逻辑差不多了，设计多线程的意义就不存在了。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2.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解决方法：各自 声明各自的对象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3.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看一下 最终的 初始化图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053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第三步 主题线索体现出来</a:t>
            </a:r>
            <a:endParaRPr lang="en-US" altLang="zh-CN" b="1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1. 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我们已经知道  需要 要为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和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创建各自的对象， 针对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这一块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,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en-US" altLang="zh-CN" b="0" baseline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RenderMesh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的对象 我们该怎么创建？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通过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里 读进来的模型数据， 一次性创建 两份吗？ 有变化的时候 也 同时改两份？ 不可取。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首先 我们很容易想到：  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RenderMesh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的创建 需要依赖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中的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数据， 因此需要想个办法 把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 传到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线程，然后在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线程创建 </a:t>
            </a:r>
            <a:r>
              <a:rPr lang="en-US" altLang="zh-CN" b="0" baseline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RenderMesh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5991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第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4</a:t>
            </a: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步 主题线索体现出来</a:t>
            </a:r>
            <a:endParaRPr lang="en-US" altLang="zh-CN" b="1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提一句， </a:t>
            </a:r>
            <a:r>
              <a:rPr lang="en-US" altLang="zh-CN" b="1" baseline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GameTick</a:t>
            </a:r>
            <a:r>
              <a:rPr lang="zh-CN" altLang="en-US" b="1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中也会创建， 比如更新位置</a:t>
            </a:r>
            <a:endParaRPr lang="en-US" altLang="zh-CN" b="1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1.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引出线程任务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2.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跟上一步 合并完之后 需要解释一下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a.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创建的 </a:t>
            </a:r>
            <a:r>
              <a:rPr lang="en-US" altLang="zh-CN" b="0" baseline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RenderMesh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不再 在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Scene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中管理，而是在 </a:t>
            </a:r>
            <a:r>
              <a:rPr lang="en-US" altLang="zh-CN" b="0" baseline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RenderScene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                                                            b. </a:t>
            </a:r>
            <a:r>
              <a:rPr lang="en-US" altLang="zh-CN" b="0" baseline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RenderTick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里 绘制遍历的 不再是 之前的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Scene, 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而是 </a:t>
            </a:r>
            <a:r>
              <a:rPr lang="en-US" altLang="zh-CN" b="0" baseline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RenderScene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9975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但是 ： 线程跟线程之间 的同步问题怎么办？  引出 线程之间的同步问题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12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r>
              <a:rPr lang="zh-CN" altLang="en-US" sz="2800" kern="0" dirty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开始之前， 先回顾 上次的 </a:t>
            </a:r>
            <a:r>
              <a:rPr lang="en-US" altLang="zh-CN" sz="2800" kern="0" dirty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dx12</a:t>
            </a:r>
            <a:r>
              <a:rPr lang="zh-CN" altLang="en-US" sz="2800" kern="0" dirty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的作业， 这块需要切出去，看一下上节课的作业</a:t>
            </a:r>
            <a:endParaRPr lang="en-US" alt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  <a:p>
            <a:pPr lvl="0">
              <a:buSzPct val="25000"/>
            </a:pPr>
            <a:endParaRPr lang="en-US" alt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  <a:p>
            <a:pPr lvl="0">
              <a:buSzPct val="25000"/>
            </a:pPr>
            <a:r>
              <a:rPr lang="zh-CN" altLang="en-US" sz="2800" kern="0" dirty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没有抽象， 没有封装， 平铺直叙， </a:t>
            </a:r>
            <a:r>
              <a:rPr lang="en-US" altLang="zh-CN" sz="2800" kern="0" dirty="0" err="1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api</a:t>
            </a:r>
            <a:r>
              <a:rPr lang="zh-CN" altLang="en-US" sz="2800" kern="0" dirty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调用耦合紧密， 不具备跨平台</a:t>
            </a:r>
            <a:endParaRPr lang="en-US" alt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  <a:p>
            <a:pPr lvl="0">
              <a:buSzPct val="25000"/>
            </a:pPr>
            <a:endParaRPr lang="en-US" alt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  <a:p>
            <a:pPr lvl="0">
              <a:buSzPct val="25000"/>
            </a:pPr>
            <a:r>
              <a:rPr lang="zh-CN" altLang="en-US" sz="2800" kern="0" dirty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为了满足 上面的需求， 需要开发具备一定框架结构的游戏引擎，我们先从概念开始。</a:t>
            </a: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5841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b="1" dirty="0" smtClean="0"/>
              <a:t>初始化 缩起来 </a:t>
            </a:r>
            <a:endParaRPr lang="en-US" altLang="zh-CN" b="1" dirty="0" smtClean="0"/>
          </a:p>
          <a:p>
            <a:r>
              <a:rPr lang="zh-CN" altLang="en-US" b="1" dirty="0" smtClean="0"/>
              <a:t>同步这块 再想想 用其他图替代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17BB9-9CDD-491A-BF82-5D6AFE0087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61305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再通过一个图加强一下印象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t>41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2283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42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9480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43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9535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回顾作业 需要 将 </a:t>
            </a:r>
            <a:r>
              <a:rPr lang="en-US" altLang="zh-CN" dirty="0"/>
              <a:t>B</a:t>
            </a:r>
            <a:r>
              <a:rPr lang="zh-CN" altLang="en-US" dirty="0"/>
              <a:t>的基础作业 描述的清楚一些。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44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50717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1.</a:t>
            </a:r>
            <a:r>
              <a:rPr lang="en-US" altLang="zh-CN" baseline="0" dirty="0"/>
              <a:t>  </a:t>
            </a:r>
            <a:r>
              <a:rPr lang="zh-CN" altLang="en-US" baseline="0" dirty="0"/>
              <a:t>目前我们的状态 对 引擎的使用层面比较清楚， 但是还不清楚 底层的支持模块不熟悉</a:t>
            </a:r>
            <a:endParaRPr lang="en-US" altLang="zh-CN" baseline="0" dirty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2.  </a:t>
            </a:r>
            <a:r>
              <a:rPr lang="zh-CN" altLang="en-US" dirty="0"/>
              <a:t>图中举例</a:t>
            </a:r>
            <a:endParaRPr lang="en-US" altLang="zh-CN" dirty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3.  </a:t>
            </a:r>
            <a:r>
              <a:rPr lang="zh-CN" altLang="en-US" dirty="0"/>
              <a:t>转到 程序框架， 自由度， 扩展性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213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（工具和框架的因果联系）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熟悉的部分：</a:t>
            </a:r>
            <a:endParaRPr lang="en-US" altLang="zh-CN" dirty="0"/>
          </a:p>
          <a:p>
            <a:r>
              <a:rPr lang="en-US" altLang="zh-CN" dirty="0"/>
              <a:t>     </a:t>
            </a:r>
            <a:r>
              <a:rPr lang="zh-CN" altLang="en-US" dirty="0"/>
              <a:t>工具集</a:t>
            </a:r>
            <a:r>
              <a:rPr lang="en-US" altLang="zh-CN" dirty="0"/>
              <a:t>:</a:t>
            </a:r>
            <a:r>
              <a:rPr lang="zh-CN" altLang="en-US" dirty="0"/>
              <a:t>  </a:t>
            </a:r>
            <a:r>
              <a:rPr lang="en-US" altLang="zh-CN" dirty="0"/>
              <a:t>sequencer,  </a:t>
            </a:r>
            <a:r>
              <a:rPr lang="zh-CN" altLang="en-US" dirty="0"/>
              <a:t>关卡编辑， 材质编辑  </a:t>
            </a:r>
            <a:endParaRPr lang="en-US" altLang="zh-CN" dirty="0"/>
          </a:p>
          <a:p>
            <a:r>
              <a:rPr lang="zh-CN" altLang="en-US" dirty="0"/>
              <a:t> 底层需要了解的部分：</a:t>
            </a:r>
          </a:p>
          <a:p>
            <a:r>
              <a:rPr lang="en-US" altLang="zh-CN" baseline="0" dirty="0"/>
              <a:t>    </a:t>
            </a:r>
            <a:r>
              <a:rPr lang="zh-CN" altLang="en-US" dirty="0"/>
              <a:t>模块框架： 需要强调一下 渲染模块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阐述一下 ： 工具集不随着产品发布， 底层模块是随着发布的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en-US" altLang="zh-CN" baseline="0" dirty="0"/>
              <a:t> </a:t>
            </a:r>
            <a:r>
              <a:rPr lang="zh-CN" altLang="en-US" baseline="0" dirty="0"/>
              <a:t>阐述一下 引擎的工作： 工具的扩展性， 底层逻辑的修改， 可以拿资源管理举一个例子，比如资源检查工具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629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阐述 上层逻辑跟 底层之间的关系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切</a:t>
            </a:r>
            <a:r>
              <a:rPr lang="en-US" altLang="zh-CN" dirty="0" err="1"/>
              <a:t>ppt</a:t>
            </a:r>
            <a:r>
              <a:rPr lang="zh-CN" altLang="en-US" dirty="0"/>
              <a:t>动画</a:t>
            </a:r>
            <a:r>
              <a:rPr lang="en-US" altLang="zh-CN" dirty="0"/>
              <a:t> </a:t>
            </a:r>
            <a:r>
              <a:rPr lang="zh-CN" altLang="en-US" dirty="0"/>
              <a:t>讲今天的重点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947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44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9</a:t>
            </a:fld>
            <a:endParaRPr 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72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48000" y="2244724"/>
            <a:ext cx="18288000" cy="477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12000" b="0" i="0" u="none" strike="noStrike" cap="none">
                <a:solidFill>
                  <a:schemeClr val="dk1"/>
                </a:solidFill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3600"/>
            </a:lvl2pPr>
            <a:lvl3pPr lvl="2" indent="0">
              <a:spcBef>
                <a:spcPts val="0"/>
              </a:spcBef>
              <a:buNone/>
              <a:defRPr sz="3600"/>
            </a:lvl3pPr>
            <a:lvl4pPr lvl="3" indent="0">
              <a:spcBef>
                <a:spcPts val="0"/>
              </a:spcBef>
              <a:buNone/>
              <a:defRPr sz="3600"/>
            </a:lvl4pPr>
            <a:lvl5pPr lvl="4" indent="0">
              <a:spcBef>
                <a:spcPts val="0"/>
              </a:spcBef>
              <a:buNone/>
              <a:defRPr sz="3600"/>
            </a:lvl5pPr>
            <a:lvl6pPr lvl="5" indent="0">
              <a:spcBef>
                <a:spcPts val="0"/>
              </a:spcBef>
              <a:buNone/>
              <a:defRPr sz="3600"/>
            </a:lvl6pPr>
            <a:lvl7pPr lvl="6" indent="0">
              <a:spcBef>
                <a:spcPts val="0"/>
              </a:spcBef>
              <a:buNone/>
              <a:defRPr sz="3600"/>
            </a:lvl7pPr>
            <a:lvl8pPr lvl="7" indent="0">
              <a:spcBef>
                <a:spcPts val="0"/>
              </a:spcBef>
              <a:buNone/>
              <a:defRPr sz="3600"/>
            </a:lvl8pPr>
            <a:lvl9pPr lvl="8" indent="0">
              <a:spcBef>
                <a:spcPts val="0"/>
              </a:spcBef>
              <a:buNone/>
              <a:defRPr sz="36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48000" y="7204077"/>
            <a:ext cx="18288000" cy="33115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16764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8077200" y="12712703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72212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2400" smtClean="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lang="en-US" sz="2400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7" name="Rectangle"/>
          <p:cNvSpPr/>
          <p:nvPr/>
        </p:nvSpPr>
        <p:spPr>
          <a:xfrm>
            <a:off x="-20535" y="843427"/>
            <a:ext cx="477378" cy="1311938"/>
          </a:xfrm>
          <a:prstGeom prst="rect">
            <a:avLst/>
          </a:prstGeom>
          <a:solidFill>
            <a:srgbClr val="FFFC7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48000" y="2244724"/>
            <a:ext cx="18288000" cy="477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12000" b="0" i="0" u="none" strike="noStrike" cap="none">
                <a:solidFill>
                  <a:schemeClr val="dk1"/>
                </a:solidFill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3600"/>
            </a:lvl2pPr>
            <a:lvl3pPr lvl="2" indent="0">
              <a:spcBef>
                <a:spcPts val="0"/>
              </a:spcBef>
              <a:buNone/>
              <a:defRPr sz="3600"/>
            </a:lvl3pPr>
            <a:lvl4pPr lvl="3" indent="0">
              <a:spcBef>
                <a:spcPts val="0"/>
              </a:spcBef>
              <a:buNone/>
              <a:defRPr sz="3600"/>
            </a:lvl4pPr>
            <a:lvl5pPr lvl="4" indent="0">
              <a:spcBef>
                <a:spcPts val="0"/>
              </a:spcBef>
              <a:buNone/>
              <a:defRPr sz="3600"/>
            </a:lvl5pPr>
            <a:lvl6pPr lvl="5" indent="0">
              <a:spcBef>
                <a:spcPts val="0"/>
              </a:spcBef>
              <a:buNone/>
              <a:defRPr sz="3600"/>
            </a:lvl6pPr>
            <a:lvl7pPr lvl="6" indent="0">
              <a:spcBef>
                <a:spcPts val="0"/>
              </a:spcBef>
              <a:buNone/>
              <a:defRPr sz="3600"/>
            </a:lvl7pPr>
            <a:lvl8pPr lvl="7" indent="0">
              <a:spcBef>
                <a:spcPts val="0"/>
              </a:spcBef>
              <a:buNone/>
              <a:defRPr sz="3600"/>
            </a:lvl8pPr>
            <a:lvl9pPr lvl="8" indent="0">
              <a:spcBef>
                <a:spcPts val="0"/>
              </a:spcBef>
              <a:buNone/>
              <a:defRPr sz="36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48000" y="7204077"/>
            <a:ext cx="18288000" cy="33115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16764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8077200" y="12712703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72212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2400" smtClean="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lang="en-US" sz="2400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hyperlink" Target="https://zhuanlan.zhihu.com/p/74767896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realengine.com/4.27/zh-CN/ProgrammingAndScripting/ProgrammingWithCPP/UnrealArchitecture/Actors/Ticking/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3.jpeg"/><Relationship Id="rId4" Type="http://schemas.openxmlformats.org/officeDocument/2006/relationships/hyperlink" Target="https://docs.unrealengine.com/4.27/en-US/ProgrammingAndScripting/Blueprints/UserGuide/EventDispatcher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379820104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g"/><Relationship Id="rId5" Type="http://schemas.openxmlformats.org/officeDocument/2006/relationships/image" Target="../media/image43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17.png"/><Relationship Id="rId4" Type="http://schemas.openxmlformats.org/officeDocument/2006/relationships/image" Target="../media/image45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jp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57928032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jpeg"/><Relationship Id="rId5" Type="http://schemas.openxmlformats.org/officeDocument/2006/relationships/image" Target="../media/image3.jpeg"/><Relationship Id="rId4" Type="http://schemas.openxmlformats.org/officeDocument/2006/relationships/hyperlink" Target="https://zhuanlan.zhihu.com/p/80676205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unrealengine.com/4.27/zh-CN/ProgrammingAndScripting/Rendering/Overview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win32/dxmath/pg-xnamath-migration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s://github.com/voldien/hpm" TargetMode="External"/><Relationship Id="rId4" Type="http://schemas.openxmlformats.org/officeDocument/2006/relationships/hyperlink" Target="https://glm.g-truc.net/0.9.9/index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jp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realengine.com/course/3537730?r=False&amp;ts=637798767498810300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3.jpeg"/><Relationship Id="rId4" Type="http://schemas.openxmlformats.org/officeDocument/2006/relationships/hyperlink" Target="https://docs.unrealengine.com/4.27/en-US/ProgrammingAndScripting/ProgrammingWithCPP/Modules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89"/>
          <p:cNvSpPr txBox="1"/>
          <p:nvPr/>
        </p:nvSpPr>
        <p:spPr>
          <a:xfrm>
            <a:off x="1910700" y="10678769"/>
            <a:ext cx="20562600" cy="1452398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t" anchorCtr="0">
            <a:noAutofit/>
          </a:bodyPr>
          <a:lstStyle/>
          <a:p>
            <a:pPr algn="ctr"/>
            <a:r>
              <a:rPr lang="zh-CN" altLang="en-US" sz="80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引擎平台 卢铮</a:t>
            </a:r>
            <a:endParaRPr lang="zh-CN" sz="8000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Shape 89"/>
          <p:cNvSpPr txBox="1"/>
          <p:nvPr/>
        </p:nvSpPr>
        <p:spPr>
          <a:xfrm>
            <a:off x="1910700" y="8989179"/>
            <a:ext cx="20591813" cy="1477436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ctr" anchorCtr="0">
            <a:noAutofit/>
          </a:bodyPr>
          <a:lstStyle/>
          <a:p>
            <a:pPr algn="ctr">
              <a:buSzPct val="25000"/>
            </a:pPr>
            <a:r>
              <a:rPr lang="zh-CN" altLang="en-US" sz="12000" kern="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Calibri" panose="020F0502020204030204"/>
              </a:rPr>
              <a:t>引擎框架简介</a:t>
            </a:r>
            <a:endParaRPr lang="zh-CN" sz="12000" kern="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he Picture slide"/>
          <p:cNvSpPr txBox="1"/>
          <p:nvPr/>
        </p:nvSpPr>
        <p:spPr>
          <a:xfrm>
            <a:off x="1752108" y="1187693"/>
            <a:ext cx="6197600" cy="10248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lang="zh-CN" altLang="en-US" sz="600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我们要实现的目标</a:t>
            </a: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837" y="2352675"/>
            <a:ext cx="17931298" cy="1048077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先起个名字吧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12B1349F-60CD-4F9E-9B71-301E11C2D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0792" y="2509475"/>
            <a:ext cx="7945302" cy="796468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45643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把上次作业的代码复制粘贴进来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创建一个场景管理类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尝试做上节课的作业，加载模型，创建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VB,IB</a:t>
            </a: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0E8EF9F8-28B2-4844-94C3-42F5A6086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4578" y="1889303"/>
            <a:ext cx="6993281" cy="948818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xmlns="" id="{9A358B59-ACB0-4B81-9288-79665E2F1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5024" y="1889303"/>
            <a:ext cx="7217389" cy="948242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xmlns="" id="{7B3D1046-877D-4E82-A14C-4BDE557D2F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32128" y="1883542"/>
            <a:ext cx="6703180" cy="941134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300E0530-F4AF-49C5-AE2A-82A0F51EF0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32128" y="1889303"/>
            <a:ext cx="6769252" cy="930309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252" y="7610475"/>
            <a:ext cx="8707649" cy="508958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63798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把上次作业的代码复制粘贴进来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创建一个场景管理类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尝试做上节课的作业，加载模型，创建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VB,IB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endParaRPr lang="zh-CN" altLang="en-US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初始化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</a:pPr>
            <a:endParaRPr lang="zh-CN" altLang="en-US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D6819CF7-5A15-480A-A6BF-44AB3947A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0792" y="1997546"/>
            <a:ext cx="8053980" cy="897663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200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虚幻初始化流程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809446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初始化流程文件：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Launch.cpp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按平台不同实现细节：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LaunchXXX.cpp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入口函数：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GuardedMain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初始化大致经历：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EnginePreInit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EngineInit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游戏初始化流程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endParaRPr lang="en-US" altLang="zh-CN" dirty="0">
              <a:solidFill>
                <a:srgbClr val="000000"/>
              </a:solidFill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77415" y="1996440"/>
            <a:ext cx="9093835" cy="70091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he Picture slide"/>
          <p:cNvSpPr txBox="1"/>
          <p:nvPr/>
        </p:nvSpPr>
        <p:spPr>
          <a:xfrm>
            <a:off x="1752108" y="1187693"/>
            <a:ext cx="4673600" cy="10248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lang="zh-CN" altLang="en-US" sz="600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再看一眼目标</a:t>
            </a: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837" y="2352675"/>
            <a:ext cx="17931298" cy="1048077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第三步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9321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绘制模型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238E03E8-A079-443C-9C98-DE7D699E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1536" y="1889303"/>
            <a:ext cx="7898169" cy="964612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游戏循环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9321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每帧执行一遍循环体的内容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72870E5F-9CD9-44B3-9FDD-C10573A7E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5739" y="949854"/>
            <a:ext cx="7162120" cy="1181629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721223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处理用户输入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根据输入更新摄像机、场景对象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更新摄像机、场景对象的空间变换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子系统更新：战斗逻辑、服务器消息、动画、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AI…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4E1E384C-18E5-48D8-8412-AEF83EAEB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78374" y="655529"/>
            <a:ext cx="6889485" cy="1205659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-27940"/>
            <a:ext cx="1003905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8471441" cy="456535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HelloTriangle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的循环方式</a:t>
            </a:r>
            <a:endParaRPr lang="en-US" altLang="zh-CN" dirty="0">
              <a:solidFill>
                <a:srgbClr val="000000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游戏循环实现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2630" y="847090"/>
            <a:ext cx="8777605" cy="48202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2630" y="6830060"/>
            <a:ext cx="6945630" cy="39166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Rectangle"/>
          <p:cNvSpPr/>
          <p:nvPr/>
        </p:nvSpPr>
        <p:spPr>
          <a:xfrm>
            <a:off x="1843701" y="0"/>
            <a:ext cx="13057632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2" name="The Picture slide"/>
          <p:cNvSpPr txBox="1"/>
          <p:nvPr/>
        </p:nvSpPr>
        <p:spPr>
          <a:xfrm>
            <a:off x="2706624" y="3303123"/>
            <a:ext cx="7104888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课程</a:t>
            </a: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6000" b="1" i="0" u="none" strike="noStrike" kern="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"/>
              <a:sym typeface="Helvetica"/>
            </a:endParaRPr>
          </a:p>
        </p:txBody>
      </p:sp>
      <p:sp>
        <p:nvSpPr>
          <p:cNvPr id="13" name="Rectangle"/>
          <p:cNvSpPr/>
          <p:nvPr/>
        </p:nvSpPr>
        <p:spPr>
          <a:xfrm>
            <a:off x="2724912" y="4572000"/>
            <a:ext cx="7104888" cy="127365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sp>
        <p:nvSpPr>
          <p:cNvPr id="8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."/>
          <p:cNvSpPr/>
          <p:nvPr/>
        </p:nvSpPr>
        <p:spPr>
          <a:xfrm>
            <a:off x="2706624" y="4942840"/>
            <a:ext cx="9180576" cy="2564805"/>
          </a:xfrm>
          <a:prstGeom prst="rect">
            <a:avLst/>
          </a:prstGeom>
          <a:noFill/>
          <a:ln w="12700">
            <a:miter lim="400000"/>
          </a:ln>
        </p:spPr>
        <p:txBody>
          <a:bodyPr wrap="square" lIns="54864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marR="0" lvl="0" indent="-45720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"/>
              </a:rPr>
              <a:t>掌握引擎课程相关概念，可以搭建一个简单的引擎框架</a:t>
            </a:r>
          </a:p>
          <a:p>
            <a:pPr marL="0" marR="0" lvl="0" indent="-45720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了解多线程渲染流程</a:t>
            </a:r>
            <a:endParaRPr kumimoji="0" lang="en-US" altLang="zh-CN" sz="1600" b="0" i="0" u="none" strike="sng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"/>
            </a:endParaRPr>
          </a:p>
          <a:p>
            <a:pPr marL="457200" marR="0" lvl="1" indent="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264511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003905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8471441" cy="456535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HelloTriangle</a:t>
            </a: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之外的 正常方式</a:t>
            </a:r>
            <a:endParaRPr lang="en-US" altLang="zh-CN" b="0" dirty="0">
              <a:solidFill>
                <a:srgbClr val="000000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游戏循环实现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5645" y="676274"/>
            <a:ext cx="10571584" cy="21583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5644" y="3629025"/>
            <a:ext cx="11392675" cy="77552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003905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8471441" cy="100120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基于回调（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虚幻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AddTickFunction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）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注册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执行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基于事件更新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虚幻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EventDispatch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虚幻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Actor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对于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Tick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的一些设置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游戏循环方式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5823" y="844314"/>
            <a:ext cx="12129646" cy="482577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405868" y="5670136"/>
            <a:ext cx="1949252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defTabSz="825500" hangingPunct="0"/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基于回调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8945" y="6816725"/>
            <a:ext cx="11403330" cy="660336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8489496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8489496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0"/>
            <a:ext cx="11975213" cy="530209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Tick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流程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LaunchEngineLoop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 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EngineTick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UWorld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::Tick-&gt;Level::Tick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WorldTick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拆解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</a:t>
            </a:r>
            <a:r>
              <a:rPr lang="en-US" altLang="zh-CN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Game Tick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85888" y="4443914"/>
            <a:ext cx="5348817" cy="896337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85889" y="497214"/>
            <a:ext cx="5348817" cy="39467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-1"/>
            <a:ext cx="11038205" cy="13716001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18402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 Update/Tick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 Update/Tick</a:t>
            </a:r>
            <a:endParaRPr lang="zh-CN" altLang="en-US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D32726DE-609E-49B8-8DBD-1684F8FBB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67801" y="1003870"/>
            <a:ext cx="6889485" cy="1205659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F8030A5E-0771-4ADF-A04F-547D0D066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25" y="1003870"/>
            <a:ext cx="11332003" cy="1234920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13057200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1"/>
            <a:ext cx="10777222" cy="796628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Frustum Culling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（视锥剔除）：根据摄像机所捕获的范围进行剔除，由摄像机视角和近远裁剪平面决定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Shadows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：绘制阴影 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课程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8.ShadowMapping)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BasePass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：遍历场景物体，绘制可见物体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后处理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将渲染结果放在一张贴图上施加进一步效果。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课程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9 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PostProcess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实现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Bloom)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渲染循环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A4A008A0-75C4-469F-BDC4-E81045050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2437" y="537629"/>
            <a:ext cx="7015163" cy="1264074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9624609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2"/>
            <a:ext cx="8303490" cy="1249059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3200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BasePass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获取</a:t>
            </a:r>
            <a:r>
              <a:rPr lang="en-US" altLang="zh-CN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Scene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中的</a:t>
            </a:r>
            <a:r>
              <a:rPr lang="en-US" altLang="zh-CN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Object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组遍历绘制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调用绘制</a:t>
            </a:r>
            <a:r>
              <a:rPr lang="en-US" altLang="zh-CN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API</a:t>
            </a: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，指定所使用的材质和材质实例</a:t>
            </a:r>
            <a:endParaRPr lang="en-US" altLang="zh-CN" sz="32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设置</a:t>
            </a:r>
            <a:r>
              <a:rPr lang="en-US" altLang="zh-CN" sz="3200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VertexBuffer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和</a:t>
            </a:r>
            <a:r>
              <a:rPr lang="en-US" altLang="zh-CN" sz="3200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IndexBuffer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设置</a:t>
            </a:r>
            <a:r>
              <a:rPr lang="en-US" altLang="zh-CN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WVP(</a:t>
            </a:r>
            <a:r>
              <a:rPr lang="en-US" altLang="zh-CN" sz="320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WorldViewProjection</a:t>
            </a:r>
            <a:r>
              <a:rPr lang="en-US" altLang="zh-CN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矩阵，便于在</a:t>
            </a:r>
            <a:r>
              <a:rPr lang="en-US" altLang="zh-CN" sz="320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VertexShader</a:t>
            </a: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中计算</a:t>
            </a:r>
            <a:r>
              <a:rPr lang="en-US" altLang="zh-CN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MVP</a:t>
            </a: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变换</a:t>
            </a:r>
            <a:endParaRPr lang="en-US" altLang="zh-CN" sz="32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提交绘制命令</a:t>
            </a:r>
            <a:endParaRPr lang="en-US" altLang="zh-CN" sz="32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渲染循环实现举例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0751" y="1581718"/>
            <a:ext cx="13407494" cy="28814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0751" y="5027669"/>
            <a:ext cx="13243249" cy="660671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587324" y="11934915"/>
            <a:ext cx="3815148" cy="5950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RenderDoc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截取示例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1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1"/>
            <a:ext cx="11534215" cy="1175193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参考移动端的渲染：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FMobileSceneRenderer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::</a:t>
            </a:r>
            <a:r>
              <a:rPr lang="en-US" altLang="zh-CN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Render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绘制流程比较复杂，通常用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RenderDoc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截取一帧来分析绘制流程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InitViews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查找可见性数据集，准备渲染对象进行渲染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MobileBasePass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绘制场景中的可见对象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Translucency: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绘制半透明物体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PostProcessing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后处理流程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虚幻渲染流程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6393" y="7832656"/>
            <a:ext cx="9451930" cy="588334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71500" y="0"/>
            <a:ext cx="9346823" cy="758504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061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终止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终止循环，释放子系统资源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B7D18DDD-2207-439A-9983-A5C9AFC9A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9753" y="2032"/>
            <a:ext cx="6948106" cy="1371396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620FC7A2-940D-4CF2-A4A0-2D8A9BC98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12922" y="10607"/>
            <a:ext cx="6616397" cy="1370539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虚幻终止流程举例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174727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虚幻游戏退出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Actor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销毁示例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highlight>
                <a:srgbClr val="00FFFF"/>
              </a:highlight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  <a:sym typeface="Helvetica Ligh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21B513D-4E83-48F6-BDC3-3DDFEE0F3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3633" y="263744"/>
            <a:ext cx="4609577" cy="1318851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605494DE-B078-4D87-BB01-C84320618D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6648"/>
            <a:ext cx="24384000" cy="137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9A0576B0-CD8C-4661-95C8-A9F2CE7CDD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6648"/>
            <a:ext cx="9448576" cy="13722648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xmlns="" id="{3FF60E2B-3919-423C-B1FF-56CDE66811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8638084" cy="13716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3" name="The Picture slide"/>
          <p:cNvSpPr txBox="1"/>
          <p:nvPr/>
        </p:nvSpPr>
        <p:spPr>
          <a:xfrm>
            <a:off x="1609344" y="2244726"/>
            <a:ext cx="6616260" cy="4775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zh-CN" altLang="en-US" sz="10800" kern="12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小结：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03143954-D30A-4EE7-8D9F-23CE1AC7D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8248" y="1286934"/>
            <a:ext cx="5376079" cy="11142132"/>
          </a:xfrm>
          <a:prstGeom prst="rect">
            <a:avLst/>
          </a:prstGeom>
        </p:spPr>
      </p:pic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Rectangle"/>
          <p:cNvSpPr/>
          <p:nvPr/>
        </p:nvSpPr>
        <p:spPr>
          <a:xfrm>
            <a:off x="1843701" y="0"/>
            <a:ext cx="13057632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 dirty="0">
              <a:solidFill>
                <a:srgbClr val="FFFFFF"/>
              </a:solidFill>
              <a:ea typeface="Helvetica"/>
              <a:cs typeface="Helvetica"/>
              <a:sym typeface="Helvetica"/>
            </a:endParaRPr>
          </a:p>
        </p:txBody>
      </p:sp>
      <p:sp>
        <p:nvSpPr>
          <p:cNvPr id="12" name="The Picture slide"/>
          <p:cNvSpPr txBox="1"/>
          <p:nvPr/>
        </p:nvSpPr>
        <p:spPr>
          <a:xfrm>
            <a:off x="2706624" y="3303123"/>
            <a:ext cx="7104888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课程内容</a:t>
            </a:r>
          </a:p>
        </p:txBody>
      </p:sp>
      <p:sp>
        <p:nvSpPr>
          <p:cNvPr id="13" name="Rectangle"/>
          <p:cNvSpPr/>
          <p:nvPr/>
        </p:nvSpPr>
        <p:spPr>
          <a:xfrm>
            <a:off x="2724912" y="4572000"/>
            <a:ext cx="7104888" cy="127365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ea typeface="Helvetica"/>
              <a:cs typeface="Helvetica"/>
              <a:sym typeface="Helvetica"/>
            </a:endParaRP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sp>
        <p:nvSpPr>
          <p:cNvPr id="8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."/>
          <p:cNvSpPr/>
          <p:nvPr/>
        </p:nvSpPr>
        <p:spPr>
          <a:xfrm>
            <a:off x="2706624" y="4942840"/>
            <a:ext cx="9180576" cy="2718693"/>
          </a:xfrm>
          <a:prstGeom prst="rect">
            <a:avLst/>
          </a:prstGeom>
          <a:noFill/>
          <a:ln w="12700">
            <a:miter lim="400000"/>
          </a:ln>
        </p:spPr>
        <p:txBody>
          <a:bodyPr wrap="square" lIns="54864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引擎框架相关概念</a:t>
            </a:r>
          </a:p>
          <a:p>
            <a:pPr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引擎主循环的设计实现</a:t>
            </a:r>
          </a:p>
          <a:p>
            <a:pPr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主线程</a:t>
            </a:r>
            <a:r>
              <a:rPr lang="en-US" altLang="zh-CN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渲染线程</a:t>
            </a:r>
            <a:endParaRPr lang="en-US" altLang="zh-CN" sz="1600" strike="sngStrike" kern="0" dirty="0">
              <a:solidFill>
                <a:srgbClr val="000000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defTabSz="825500" hangingPunct="0">
              <a:spcBef>
                <a:spcPts val="600"/>
              </a:spcBef>
              <a:spcAft>
                <a:spcPts val="600"/>
              </a:spcAft>
            </a:pPr>
            <a:endParaRPr lang="en-US" altLang="zh-CN" sz="32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9122667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讨论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7421231" cy="539634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目前的样子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只保留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和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部分，展开成一帧一帧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kern="0" cap="all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有没有更好的方式</a:t>
            </a:r>
            <a:r>
              <a:rPr lang="zh-CN" altLang="en-US" b="0" kern="0" cap="all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？</a:t>
            </a:r>
            <a:endParaRPr lang="en-US" altLang="zh-CN" b="0" kern="0" cap="all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把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放到另一个线程</a:t>
            </a:r>
            <a:endParaRPr lang="en-US" altLang="zh-CN" b="0" kern="0" cap="all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highlight>
                <a:srgbClr val="00FFFF"/>
              </a:highlight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03143954-D30A-4EE7-8D9F-23CE1AC7D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9533" y="975648"/>
            <a:ext cx="5376079" cy="111421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4763" y="2182783"/>
            <a:ext cx="12794633" cy="35531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04763" y="7388563"/>
            <a:ext cx="12794633" cy="396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9572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3590"/>
            <a:ext cx="15651686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主线程</a:t>
            </a:r>
            <a:r>
              <a:rPr lang="en-US" altLang="zh-CN" sz="60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60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sz="60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60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渲染线程</a:t>
            </a:r>
            <a:endParaRPr lang="en-US" altLang="zh-CN" sz="6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宋体" panose="02010600030101010101" pitchFamily="2" charset="-122"/>
            </a:endParaRPr>
          </a:p>
        </p:txBody>
      </p:sp>
      <p:sp>
        <p:nvSpPr>
          <p:cNvPr id="45" name="AEVER"/>
          <p:cNvSpPr txBox="1"/>
          <p:nvPr/>
        </p:nvSpPr>
        <p:spPr>
          <a:xfrm>
            <a:off x="9627212" y="5638703"/>
            <a:ext cx="5129609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10157050" cy="13579813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先强化几个概念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1" name="The Picture slide"/>
          <p:cNvSpPr txBox="1"/>
          <p:nvPr/>
        </p:nvSpPr>
        <p:spPr>
          <a:xfrm>
            <a:off x="2426713" y="3954551"/>
            <a:ext cx="10423873" cy="638123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之前的</a:t>
            </a:r>
            <a:r>
              <a:rPr kumimoji="0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 主线程、</a:t>
            </a:r>
            <a:r>
              <a:rPr kumimoji="0" lang="en-US" altLang="zh-CN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Game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Tick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RenderTick</a:t>
            </a:r>
            <a:endParaRPr kumimoji="0" lang="en-US" altLang="zh-CN" sz="3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现在的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主</a:t>
            </a:r>
            <a:r>
              <a:rPr kumimoji="0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线程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与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线程与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同步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Render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线程与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GPU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同步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0" marR="0" lvl="0" indent="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500C2BFA-3C9E-4A6C-9833-603B853BC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157" y="2135367"/>
            <a:ext cx="9027872" cy="84094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7495" y="3022436"/>
            <a:ext cx="12623384" cy="579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93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he Picture slide"/>
          <p:cNvSpPr txBox="1"/>
          <p:nvPr/>
        </p:nvSpPr>
        <p:spPr>
          <a:xfrm>
            <a:off x="1752108" y="1187693"/>
            <a:ext cx="4719241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lang="zh-CN" altLang="en-US" sz="600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大概是这样？</a:t>
            </a:r>
            <a:endParaRPr lang="zh-CN" altLang="en-US" sz="600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03143954-D30A-4EE7-8D9F-23CE1AC7D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4682" y="1261005"/>
            <a:ext cx="5376079" cy="11142132"/>
          </a:xfrm>
          <a:prstGeom prst="rect">
            <a:avLst/>
          </a:prstGeom>
        </p:spPr>
      </p:pic>
      <p:sp>
        <p:nvSpPr>
          <p:cNvPr id="3" name="右箭头 2"/>
          <p:cNvSpPr/>
          <p:nvPr/>
        </p:nvSpPr>
        <p:spPr>
          <a:xfrm>
            <a:off x="13093428" y="5447489"/>
            <a:ext cx="1906621" cy="2120629"/>
          </a:xfrm>
          <a:prstGeom prst="rightArrow">
            <a:avLst/>
          </a:prstGeom>
          <a:solidFill>
            <a:srgbClr val="3F3F3F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31703" y="1917436"/>
            <a:ext cx="7891544" cy="98292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1342"/>
            <a:ext cx="6732120" cy="665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8639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1" y="0"/>
            <a:ext cx="11465073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1"/>
            <a:ext cx="10423873" cy="902811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概念自行回顾：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、进程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线程创建和启动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 join/detach/….)</a:t>
            </a: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互斥锁、信号量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死锁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/wait/notify/..)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线程创建在哪？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展开之前的初始化，加入渲染线程的创建并启动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首先，得创建个渲染线程</a:t>
            </a:r>
            <a:r>
              <a:rPr lang="en-US" altLang="zh-CN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9830" y="2655319"/>
            <a:ext cx="8071756" cy="80717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D6819CF7-5A15-480A-A6BF-44AB3947A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69830" y="2655319"/>
            <a:ext cx="8053980" cy="89766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78718" y="2509475"/>
            <a:ext cx="8053980" cy="919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8492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1" y="0"/>
            <a:ext cx="11465073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1"/>
            <a:ext cx="10219243" cy="539634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明确哪些在主线程初始化，哪些在渲染线程初始化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看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一下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D3D12HelloTriangle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里的代码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第二步：初始化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6647" y="1575618"/>
            <a:ext cx="8768102" cy="1053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311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79953" y="0"/>
            <a:ext cx="11110361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2" y="3954551"/>
            <a:ext cx="9966825" cy="1090901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进一步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明确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</a:t>
            </a: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Game: 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模型数据，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 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场景管理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, Camera 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改变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Render: Dx12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相关绘制</a:t>
            </a:r>
            <a:r>
              <a:rPr lang="en-US" altLang="zh-CN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Api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对象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好像有点不太对？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解决方法：声明各自的对象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模型数据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en-US" altLang="zh-CN" b="1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MeshData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&lt;-&gt; </a:t>
            </a: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渲染线程模型数据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en-US" altLang="zh-CN" b="1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MeshRenderResource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场景管理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(Scene)</a:t>
            </a: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&lt;-&gt;</a:t>
            </a: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渲染场景管理</a:t>
            </a:r>
            <a:endParaRPr lang="en-US" altLang="zh-CN" b="1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defRPr/>
            </a:pP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en-US" altLang="zh-CN" b="1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RenderScene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  <a:endParaRPr lang="en-US" altLang="zh-CN" b="1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3632" y="816827"/>
            <a:ext cx="10799143" cy="9415175"/>
          </a:xfrm>
          <a:prstGeom prst="rect">
            <a:avLst/>
          </a:prstGeom>
        </p:spPr>
      </p:pic>
      <p:pic>
        <p:nvPicPr>
          <p:cNvPr id="1026" name="Picture 2" descr="https://pics3.baidu.com/feed/730e0cf3d7ca7bcbc9f3d2bca1132b64f724a8be.jpeg?token=3cc788e005e5ec7e03d0ed1e1d23f30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8486" y="9007950"/>
            <a:ext cx="5195089" cy="470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90314" y="1400486"/>
            <a:ext cx="11802368" cy="1231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9751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11065490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5" y="3954551"/>
            <a:ext cx="9616128" cy="721223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再来看一下上一步， 继续查找问题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数据与</a:t>
            </a: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RenderMesh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该怎么创建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RenderMesh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的创建要依赖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</a:t>
            </a: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 传到 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线程，创建</a:t>
            </a: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RenderMesh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第三步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5836" y="1334531"/>
            <a:ext cx="10414555" cy="1104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7111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11065490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5" y="3954551"/>
            <a:ext cx="9616128" cy="902811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怎么传递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数据？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熟悉的 生产者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消费者模式来了！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设计模式的课程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数据同步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 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创建渲染线程任务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任务的执行要放到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循环中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要在</a:t>
            </a: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RenderTick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之前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跟上一步合并一下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第四步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3416" y="3022436"/>
            <a:ext cx="10687439" cy="702363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3416" y="246608"/>
            <a:ext cx="10859895" cy="1322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1363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10332803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5" y="3954551"/>
            <a:ext cx="9616128" cy="812017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经过上面步骤，基本我们可以通过多线程把场景物体画出来了。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但是。。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当前目标达成情况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1921" y="735553"/>
            <a:ext cx="9977950" cy="1220223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8075" y="2880738"/>
            <a:ext cx="9252895" cy="667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880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4106"/>
            <a:ext cx="15651686" cy="10248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引擎框架相关概念</a:t>
            </a:r>
          </a:p>
        </p:txBody>
      </p:sp>
      <p:sp>
        <p:nvSpPr>
          <p:cNvPr id="45" name="AEVER"/>
          <p:cNvSpPr txBox="1"/>
          <p:nvPr/>
        </p:nvSpPr>
        <p:spPr>
          <a:xfrm>
            <a:off x="9627212" y="5638703"/>
            <a:ext cx="5129609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1" y="0"/>
            <a:ext cx="8265373" cy="13716000"/>
            <a:chOff x="10467974" y="26142"/>
            <a:chExt cx="11545753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1545753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1"/>
            <a:ext cx="6717287" cy="358046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0" noProof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如</a:t>
            </a:r>
            <a:r>
              <a:rPr lang="zh-CN" altLang="en-US" b="0" noProof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图</a:t>
            </a:r>
            <a:endParaRPr lang="en-US" altLang="zh-CN" b="0" noProof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如何同步？（切到代码，只讲同步的这几个函数）</a:t>
            </a:r>
            <a:endParaRPr lang="en-US" altLang="zh-CN" b="0" noProof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继续改造我们的图</a:t>
            </a:r>
            <a:endParaRPr kumimoji="0" lang="en-US" altLang="zh-CN" sz="3600" b="0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0" cap="all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线程之间的同步问题</a:t>
            </a:r>
            <a:endParaRPr kumimoji="0" lang="zh-CN" altLang="en-US" sz="6000" b="1" i="0" u="none" strike="noStrike" kern="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"/>
              <a:sym typeface="Helvetica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1514" y="3022436"/>
            <a:ext cx="14601912" cy="534051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6774" y="190500"/>
            <a:ext cx="9821767" cy="1297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953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he Picture slide"/>
          <p:cNvSpPr txBox="1"/>
          <p:nvPr/>
        </p:nvSpPr>
        <p:spPr>
          <a:xfrm>
            <a:off x="1752108" y="1187693"/>
            <a:ext cx="1641475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lang="zh-CN" altLang="en-US" sz="600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9124" y="323850"/>
            <a:ext cx="9821767" cy="129730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980424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1"/>
            <a:ext cx="8893670" cy="274947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理解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TaskGraph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：虚幻里的任务系统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虚幻主线程与渲染线程同步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ENQUEUE_RENDER_COMMAND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756486" y="2047588"/>
            <a:ext cx="856389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虚幻游戏与渲染线程同步</a:t>
            </a:r>
          </a:p>
        </p:txBody>
      </p:sp>
      <p:pic>
        <p:nvPicPr>
          <p:cNvPr id="2050" name="Picture 2" descr="虚幻引擎5全球首秀：专为新主机+AMD架构优化、无需光追硬件-快科技-科技改变生活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4911" y="3219450"/>
            <a:ext cx="12889089" cy="725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 I see your face on the leaves,telling me how lonely I have been"/>
          <p:cNvSpPr/>
          <p:nvPr/>
        </p:nvSpPr>
        <p:spPr>
          <a:xfrm>
            <a:off x="1752108" y="4766538"/>
            <a:ext cx="9438184" cy="321113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UWorld</a:t>
            </a:r>
            <a:endParaRPr lang="en-US" altLang="zh-CN" sz="36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UPrimitiveComponent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 </a:t>
            </a:r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可渲染的任意资源基础类</a:t>
            </a:r>
            <a:endParaRPr lang="en-US" altLang="zh-CN" sz="36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…</a:t>
            </a:r>
            <a:endParaRPr lang="zh-CN" altLang="en-US" sz="2800" dirty="0">
              <a:solidFill>
                <a:srgbClr val="000000"/>
              </a:solidFill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zh-CN" altLang="en-US" sz="2800" dirty="0">
              <a:solidFill>
                <a:srgbClr val="000000"/>
              </a:solidFill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13454824" y="3524152"/>
            <a:ext cx="2959528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40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Render</a:t>
            </a:r>
            <a:r>
              <a:rPr lang="zh-CN" altLang="en-US" sz="40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线程</a:t>
            </a:r>
          </a:p>
        </p:txBody>
      </p:sp>
      <p:sp>
        <p:nvSpPr>
          <p:cNvPr id="9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 I see your face on the leaves,telling me how lonely I have been"/>
          <p:cNvSpPr/>
          <p:nvPr/>
        </p:nvSpPr>
        <p:spPr>
          <a:xfrm>
            <a:off x="13454825" y="4766538"/>
            <a:ext cx="9592212" cy="3180358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FScene</a:t>
            </a:r>
            <a:endParaRPr lang="en-US" altLang="zh-CN" sz="36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宋体" panose="02010600030101010101" pitchFamily="2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FPrimitiveSceneProxy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</a:t>
            </a:r>
            <a:r>
              <a:rPr lang="en-US" altLang="zh-CN" sz="3600" dirty="0"/>
              <a:t> </a:t>
            </a:r>
            <a:r>
              <a:rPr lang="en-US" altLang="zh-CN" sz="36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UPrimitiveComponent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的渲染器版本，为渲染线程映射 </a:t>
            </a:r>
            <a:r>
              <a:rPr lang="en-US" altLang="zh-CN" sz="36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UPrimitiveComponent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状态</a:t>
            </a:r>
            <a:endParaRPr lang="en-US" altLang="zh-CN" sz="36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宋体" panose="02010600030101010101" pitchFamily="2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6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…</a:t>
            </a:r>
          </a:p>
        </p:txBody>
      </p:sp>
      <p:sp>
        <p:nvSpPr>
          <p:cNvPr id="11" name="The Picture slide"/>
          <p:cNvSpPr txBox="1"/>
          <p:nvPr/>
        </p:nvSpPr>
        <p:spPr>
          <a:xfrm>
            <a:off x="1752108" y="3641961"/>
            <a:ext cx="2619307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40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Game</a:t>
            </a:r>
            <a:r>
              <a:rPr lang="zh-CN" altLang="en-US" sz="40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线程</a:t>
            </a:r>
          </a:p>
        </p:txBody>
      </p:sp>
      <p:sp>
        <p:nvSpPr>
          <p:cNvPr id="12" name="Rectangle"/>
          <p:cNvSpPr/>
          <p:nvPr/>
        </p:nvSpPr>
        <p:spPr>
          <a:xfrm>
            <a:off x="1752108" y="4453128"/>
            <a:ext cx="9438184" cy="127366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>
              <a:solidFill>
                <a:srgbClr val="FFFFFF"/>
              </a:solidFill>
              <a:ea typeface="Helvetica"/>
              <a:cs typeface="Helvetica"/>
              <a:sym typeface="Helvetica"/>
            </a:endParaRPr>
          </a:p>
        </p:txBody>
      </p:sp>
      <p:sp>
        <p:nvSpPr>
          <p:cNvPr id="13" name="Rectangle"/>
          <p:cNvSpPr/>
          <p:nvPr/>
        </p:nvSpPr>
        <p:spPr>
          <a:xfrm>
            <a:off x="13454824" y="4448537"/>
            <a:ext cx="9438184" cy="127366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>
              <a:solidFill>
                <a:srgbClr val="FFFFFF"/>
              </a:solidFill>
              <a:ea typeface="Helvetica"/>
              <a:cs typeface="Helvetica"/>
              <a:sym typeface="Helvetica"/>
            </a:endParaRPr>
          </a:p>
        </p:txBody>
      </p:sp>
      <p:pic>
        <p:nvPicPr>
          <p:cNvPr id="14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sp>
        <p:nvSpPr>
          <p:cNvPr id="15" name="The Picture slide"/>
          <p:cNvSpPr txBox="1"/>
          <p:nvPr/>
        </p:nvSpPr>
        <p:spPr>
          <a:xfrm>
            <a:off x="1752108" y="1197860"/>
            <a:ext cx="11702716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虚幻游戏线程和渲染线程常见变量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755314" y="10218241"/>
            <a:ext cx="5232202" cy="87203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5000" dirty="0">
                <a:solidFill>
                  <a:srgbClr val="000000"/>
                </a:solidFill>
                <a:sym typeface="Helvetica Light"/>
                <a:hlinkClick r:id="rId4"/>
              </a:rPr>
              <a:t>虚幻图形编程概览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Rectangle"/>
          <p:cNvSpPr/>
          <p:nvPr/>
        </p:nvSpPr>
        <p:spPr>
          <a:xfrm>
            <a:off x="1400175" y="0"/>
            <a:ext cx="7765125" cy="13716000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86" name="Just like flower porcelain  You’re like a moon that  awaken to say hello So beautiful and bright that you make me content to play it  world"/>
          <p:cNvSpPr txBox="1"/>
          <p:nvPr/>
        </p:nvSpPr>
        <p:spPr>
          <a:xfrm>
            <a:off x="1903990" y="4183930"/>
            <a:ext cx="6572119" cy="164147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spAutoFit/>
          </a:bodyPr>
          <a:lstStyle>
            <a:lvl1pPr algn="r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作业</a:t>
            </a:r>
            <a:r>
              <a:rPr lang="en-US" sz="5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：</a:t>
            </a:r>
            <a:r>
              <a:rPr lang="en-US" sz="5000" kern="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/>
            </a:r>
            <a:br>
              <a:rPr lang="en-US" sz="5000" kern="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endParaRPr lang="zh-CN" sz="5000" kern="0" dirty="0">
              <a:solidFill>
                <a:srgbClr val="000000"/>
              </a:solidFill>
            </a:endParaRPr>
          </a:p>
        </p:txBody>
      </p:sp>
      <p:sp>
        <p:nvSpPr>
          <p:cNvPr id="8" name="I see your face on the leaves,telling me how lonely I have been. This is a dream of mine that I have just dreamed. Just see your smiling face everywhere I go. The love I feel for you to shine inside me. But it’s all over now you’re gone. This is a dream of mine that I have just ..."/>
          <p:cNvSpPr txBox="1"/>
          <p:nvPr/>
        </p:nvSpPr>
        <p:spPr>
          <a:xfrm>
            <a:off x="9669115" y="4431695"/>
            <a:ext cx="12515971" cy="800732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spcBef>
                <a:spcPts val="600"/>
              </a:spcBef>
              <a:spcAft>
                <a:spcPts val="1200"/>
              </a:spcAft>
            </a:pPr>
            <a:r>
              <a:rPr lang="en-US" altLang="zh-CN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B</a:t>
            </a: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：</a:t>
            </a:r>
            <a:endParaRPr lang="zh-CN" sz="36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实现引擎框架，建立主循环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绘制一个或多个模型。</a:t>
            </a:r>
          </a:p>
          <a:p>
            <a:pPr marL="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将启动、循环、结束、资产管理、场景等抽象为引擎内部功能。</a:t>
            </a:r>
            <a:endParaRPr lang="zh-CN" altLang="en-US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lvl="1" defTabSz="825500" hangingPunct="0">
              <a:spcBef>
                <a:spcPts val="600"/>
              </a:spcBef>
              <a:spcAft>
                <a:spcPts val="40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endParaRPr lang="en-US" altLang="zh-CN" strike="sngStrike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571500" lvl="1" indent="-5715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添加第三方数学库，常见数学库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XNA  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glm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5"/>
              </a:rPr>
              <a:t>Hpm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。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分离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Engine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Game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为两个项目，并具有正确依赖关系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Engine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向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Game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提供业务逻辑框架。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实现入口和窗口创建的平台无关性封装。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lvl="1" defTabSz="825500" hangingPunct="0">
              <a:spcBef>
                <a:spcPts val="600"/>
              </a:spcBef>
              <a:spcAft>
                <a:spcPts val="40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571500" lvl="1" indent="-5715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创建一个渲染线程，实现游戏逻辑和渲染逻辑分离。</a:t>
            </a:r>
            <a:endParaRPr 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zh-CN" sz="3600" kern="0" dirty="0">
              <a:solidFill>
                <a:srgbClr val="000000"/>
              </a:solidFill>
            </a:endParaRPr>
          </a:p>
        </p:txBody>
      </p:sp>
      <p:pic>
        <p:nvPicPr>
          <p:cNvPr id="9" name="Picture 5" descr="C:\Users\ZhaoShuai\Desktop\UE5_Logo.pngUE5_Logo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969874" y="415226"/>
            <a:ext cx="2625725" cy="2625725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0637344" cy="13716000"/>
            <a:chOff x="10467974" y="26142"/>
            <a:chExt cx="16333599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333599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135366" cy="456535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什么是框架 </a:t>
            </a:r>
          </a:p>
          <a:p>
            <a:pPr marL="1143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用来支撑引擎的基本功能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/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模块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方便扩展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</a:p>
        </p:txBody>
      </p:sp>
      <p:pic>
        <p:nvPicPr>
          <p:cNvPr id="12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2835255" y="1080135"/>
            <a:ext cx="5472430" cy="56324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0687" y="6712585"/>
            <a:ext cx="8890000" cy="61087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4" y="0"/>
            <a:ext cx="8973591" cy="13716000"/>
            <a:chOff x="10467974" y="26142"/>
            <a:chExt cx="16333599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333599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7653457" cy="537903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常见引擎结构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工具集：辅助制作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框架</a:t>
            </a:r>
            <a:r>
              <a:rPr lang="en-US" altLang="zh-CN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/</a:t>
            </a: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模块：底层支撑</a:t>
            </a:r>
            <a:endParaRPr lang="en-US" altLang="zh-CN" b="0" dirty="0">
              <a:solidFill>
                <a:srgbClr val="000000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引擎框架</a:t>
            </a:r>
          </a:p>
        </p:txBody>
      </p:sp>
      <p:pic>
        <p:nvPicPr>
          <p:cNvPr id="12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138ABC5C-D8CF-424B-B315-79A58B4C6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1681" y="2509475"/>
            <a:ext cx="14002319" cy="624330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0637344" cy="13716000"/>
            <a:chOff x="10467974" y="26142"/>
            <a:chExt cx="16333599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333599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135366" cy="81959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基于底层模块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借助工具集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实现上层逻辑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打击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解谜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UI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动画等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引擎框架</a:t>
            </a:r>
          </a:p>
        </p:txBody>
      </p:sp>
      <p:pic>
        <p:nvPicPr>
          <p:cNvPr id="12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79833883-75E9-4B51-883C-6411FBF092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49897" y="3295650"/>
            <a:ext cx="12400618" cy="628990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56162" y="3646015"/>
            <a:ext cx="9363566" cy="208572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6" y="0"/>
            <a:ext cx="840386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7977126" cy="819711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虚幻的框架流向图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关于虚幻的框架讲解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框架中的一些模块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Engine/Plugin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虚幻的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Module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highlight>
                <a:srgbClr val="00FFFF"/>
              </a:highlight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虚幻的框架和模块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3840" y="2898321"/>
            <a:ext cx="13208000" cy="69658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3840" y="2671834"/>
            <a:ext cx="13502368" cy="71923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4106"/>
            <a:ext cx="15651686" cy="10248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引擎主循环的设计实现</a:t>
            </a:r>
          </a:p>
        </p:txBody>
      </p:sp>
      <p:sp>
        <p:nvSpPr>
          <p:cNvPr id="45" name="AEVER"/>
          <p:cNvSpPr txBox="1"/>
          <p:nvPr/>
        </p:nvSpPr>
        <p:spPr>
          <a:xfrm>
            <a:off x="9627212" y="5638703"/>
            <a:ext cx="5129609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  <a:endParaRPr lang="zh-CN" sz="800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53.2992125984251,&quot;width&quot;:1953.2992125984251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590,&quot;width&quot;:1029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53.2992125984251,&quot;width&quot;:1953.2992125984251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53.2992125984251,&quot;width&quot;:1953.2992125984251}"/>
</p:tagLst>
</file>

<file path=ppt/theme/theme1.xml><?xml version="1.0" encoding="utf-8"?>
<a:theme xmlns:a="http://schemas.openxmlformats.org/drawingml/2006/main" name="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5023</TotalTime>
  <Words>2974</Words>
  <Application>Microsoft Office PowerPoint</Application>
  <PresentationFormat>自定义</PresentationFormat>
  <Paragraphs>435</Paragraphs>
  <Slides>44</Slides>
  <Notes>44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44</vt:i4>
      </vt:variant>
    </vt:vector>
  </HeadingPairs>
  <TitlesOfParts>
    <vt:vector size="58" baseType="lpstr">
      <vt:lpstr>-apple-system</vt:lpstr>
      <vt:lpstr>Helvetica Light</vt:lpstr>
      <vt:lpstr>宋体</vt:lpstr>
      <vt:lpstr>微软雅黑</vt:lpstr>
      <vt:lpstr>微软雅黑 Light</vt:lpstr>
      <vt:lpstr>方正姚体</vt:lpstr>
      <vt:lpstr>等线</vt:lpstr>
      <vt:lpstr>Arial</vt:lpstr>
      <vt:lpstr>Calibri</vt:lpstr>
      <vt:lpstr>Helvetica</vt:lpstr>
      <vt:lpstr>Wingdings</vt:lpstr>
      <vt:lpstr>White</vt:lpstr>
      <vt:lpstr>1_White</vt:lpstr>
      <vt:lpstr>2_White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Hour 1</dc:title>
  <dc:creator>Aram Cookson</dc:creator>
  <cp:lastModifiedBy>tesrt</cp:lastModifiedBy>
  <cp:revision>1547</cp:revision>
  <dcterms:created xsi:type="dcterms:W3CDTF">2017-07-18T17:55:00Z</dcterms:created>
  <dcterms:modified xsi:type="dcterms:W3CDTF">2022-02-09T07:56:17Z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2052-11.1.0.11294</vt:lpwstr>
  </property>
  <property fmtid="{D5CDD505-2E9C-101B-9397-08002B2CF9AE}" pid="3" name="ICV">
    <vt:lpwstr>609F9F92DD9B4D4499DA994304E3BFEA</vt:lpwstr>
  </property>
</Properties>
</file>